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9" r:id="rId4"/>
    <p:sldId id="258" r:id="rId5"/>
    <p:sldId id="260" r:id="rId6"/>
    <p:sldId id="261" r:id="rId7"/>
    <p:sldId id="267" r:id="rId8"/>
    <p:sldId id="268" r:id="rId9"/>
    <p:sldId id="269" r:id="rId10"/>
    <p:sldId id="270" r:id="rId11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na Komadina" initials="MK" lastIdx="2" clrIdx="0">
    <p:extLst>
      <p:ext uri="{19B8F6BF-5375-455C-9EA6-DF929625EA0E}">
        <p15:presenceInfo xmlns:p15="http://schemas.microsoft.com/office/powerpoint/2012/main" xmlns="" userId="Marina Komadin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336699"/>
    <a:srgbClr val="FF9900"/>
    <a:srgbClr val="6699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59" autoAdjust="0"/>
    <p:restoredTop sz="92467" autoAdjust="0"/>
  </p:normalViewPr>
  <p:slideViewPr>
    <p:cSldViewPr snapToGrid="0">
      <p:cViewPr varScale="1">
        <p:scale>
          <a:sx n="74" d="100"/>
          <a:sy n="74" d="100"/>
        </p:scale>
        <p:origin x="-744" y="-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A6DF9A-B27D-4AE5-B4A2-193CCEFA98B9}" type="datetimeFigureOut">
              <a:rPr lang="hr-HR" smtClean="0"/>
              <a:pPr/>
              <a:t>28.1.2021.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53EAB4-34F0-4C5A-8419-56D3BF136A3C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12883253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53EAB4-34F0-4C5A-8419-56D3BF136A3C}" type="slidenum">
              <a:rPr lang="hr-HR" smtClean="0"/>
              <a:pPr/>
              <a:t>8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42506874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pPr/>
              <a:t>28.1.2021.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1921848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pPr/>
              <a:t>28.1.2021.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3111957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pPr/>
              <a:t>28.1.2021.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844154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pPr/>
              <a:t>28.1.2021.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1418404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pPr/>
              <a:t>28.1.2021.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1942017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pPr/>
              <a:t>28.1.2021.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916662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pPr/>
              <a:t>28.1.2021.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468969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pPr/>
              <a:t>28.1.2021.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392351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pPr/>
              <a:t>28.1.2021.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698681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pPr/>
              <a:t>28.1.2021.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2900064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pPr/>
              <a:t>28.1.2021.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2280185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148EA-6B88-4171-8B7A-E86F5126C524}" type="datetimeFigureOut">
              <a:rPr lang="hr-HR" smtClean="0"/>
              <a:pPr/>
              <a:t>28.1.2021.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49D521-2F18-4B43-9CB6-02E2DD06A6B5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1397467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-sfera.hr/dodatni-digitalni-sadrzaji/eba118bd-6237-4569-8de4-6cdbab049e3d/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hyperlink" Target="https://www.e-sfera.hr/dodatni-digitalni-sadrzaji/ad6bdda6-8715-4891-97c7-fc25b9bcab20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1838" y="433750"/>
            <a:ext cx="9070190" cy="2541775"/>
          </a:xfrm>
        </p:spPr>
        <p:txBody>
          <a:bodyPr>
            <a:normAutofit/>
          </a:bodyPr>
          <a:lstStyle/>
          <a:p>
            <a:r>
              <a:rPr lang="hr-HR" sz="6600" b="1" err="1" smtClean="0">
                <a:solidFill>
                  <a:srgbClr val="FF0000"/>
                </a:solidFill>
              </a:rPr>
              <a:t>UNIT</a:t>
            </a:r>
            <a:r>
              <a:rPr lang="hr-HR" sz="6600" b="1" smtClean="0">
                <a:solidFill>
                  <a:srgbClr val="FF0000"/>
                </a:solidFill>
              </a:rPr>
              <a:t> </a:t>
            </a:r>
            <a:r>
              <a:rPr lang="hr-HR" sz="6600" b="1" smtClean="0">
                <a:solidFill>
                  <a:srgbClr val="FF0000"/>
                </a:solidFill>
              </a:rPr>
              <a:t>3: </a:t>
            </a:r>
            <a:r>
              <a:rPr lang="hr-HR" sz="6600" b="1" dirty="0" err="1" smtClean="0">
                <a:solidFill>
                  <a:srgbClr val="FF0000"/>
                </a:solidFill>
              </a:rPr>
              <a:t>School</a:t>
            </a:r>
            <a:endParaRPr lang="hr-HR" sz="6600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60766" y="3202042"/>
            <a:ext cx="9144000" cy="1655762"/>
          </a:xfrm>
        </p:spPr>
        <p:txBody>
          <a:bodyPr>
            <a:normAutofit/>
          </a:bodyPr>
          <a:lstStyle/>
          <a:p>
            <a:r>
              <a:rPr lang="hr-HR" sz="6600" dirty="0" smtClean="0"/>
              <a:t>   </a:t>
            </a:r>
            <a:r>
              <a:rPr lang="hr-HR" sz="6600" dirty="0" err="1" smtClean="0"/>
              <a:t>Self-check</a:t>
            </a:r>
            <a:r>
              <a:rPr lang="hr-HR" sz="6600" dirty="0" smtClean="0"/>
              <a:t> 3</a:t>
            </a:r>
            <a:endParaRPr lang="hr-HR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351384">
            <a:off x="833351" y="1589659"/>
            <a:ext cx="3363427" cy="44859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77445" y="5743575"/>
            <a:ext cx="5214555" cy="1114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09241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2407" y="1105635"/>
            <a:ext cx="10575683" cy="250922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11161" y="471079"/>
            <a:ext cx="911450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i="1" dirty="0" smtClean="0"/>
              <a:t>Koliko često imaju matematiku, informatiku i likovnu kulturu?</a:t>
            </a:r>
            <a:endParaRPr lang="hr-HR" sz="26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7580672" y="2360246"/>
            <a:ext cx="122411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once</a:t>
            </a:r>
            <a:endParaRPr lang="hr-HR" sz="26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80672" y="2852689"/>
            <a:ext cx="122411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twice</a:t>
            </a:r>
            <a:endParaRPr lang="hr-HR" sz="26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113935" y="5169128"/>
            <a:ext cx="713330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400" dirty="0" err="1">
                <a:hlinkClick r:id="rId3"/>
              </a:rPr>
              <a:t>https</a:t>
            </a:r>
            <a:r>
              <a:rPr lang="hr-HR" sz="2400" dirty="0">
                <a:hlinkClick r:id="rId3"/>
              </a:rPr>
              <a:t>://</a:t>
            </a:r>
            <a:r>
              <a:rPr lang="hr-HR" sz="2400" dirty="0" err="1">
                <a:hlinkClick r:id="rId3"/>
              </a:rPr>
              <a:t>www.e-sfera.hr</a:t>
            </a:r>
            <a:r>
              <a:rPr lang="hr-HR" sz="2400" dirty="0">
                <a:hlinkClick r:id="rId3"/>
              </a:rPr>
              <a:t>/dodatni-digitalni-</a:t>
            </a:r>
            <a:r>
              <a:rPr lang="hr-HR" sz="2400" dirty="0" err="1">
                <a:hlinkClick r:id="rId3"/>
              </a:rPr>
              <a:t>sadrzaji</a:t>
            </a:r>
            <a:r>
              <a:rPr lang="hr-HR" sz="2400" dirty="0">
                <a:hlinkClick r:id="rId3"/>
              </a:rPr>
              <a:t>/</a:t>
            </a:r>
            <a:r>
              <a:rPr lang="hr-HR" sz="2400" dirty="0" err="1">
                <a:hlinkClick r:id="rId3"/>
              </a:rPr>
              <a:t>eba118bd</a:t>
            </a:r>
            <a:r>
              <a:rPr lang="hr-HR" sz="2400" dirty="0">
                <a:hlinkClick r:id="rId3"/>
              </a:rPr>
              <a:t>-6237-4569-</a:t>
            </a:r>
            <a:r>
              <a:rPr lang="hr-HR" sz="2400" dirty="0" err="1">
                <a:hlinkClick r:id="rId3"/>
              </a:rPr>
              <a:t>8de4</a:t>
            </a:r>
            <a:r>
              <a:rPr lang="hr-HR" sz="2400" dirty="0">
                <a:hlinkClick r:id="rId3"/>
              </a:rPr>
              <a:t>-</a:t>
            </a:r>
            <a:r>
              <a:rPr lang="hr-HR" sz="2400" dirty="0" err="1">
                <a:hlinkClick r:id="rId3"/>
              </a:rPr>
              <a:t>6cdbab049e3d</a:t>
            </a:r>
            <a:r>
              <a:rPr lang="hr-HR" sz="2400" dirty="0" smtClean="0">
                <a:hlinkClick r:id="rId3"/>
              </a:rPr>
              <a:t>/</a:t>
            </a:r>
            <a:r>
              <a:rPr lang="hr-HR" sz="2400" dirty="0" smtClean="0"/>
              <a:t> </a:t>
            </a:r>
            <a:endParaRPr lang="hr-HR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811161" y="4107300"/>
            <a:ext cx="911450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i="1" dirty="0" smtClean="0"/>
              <a:t>Klikni na sljedeću poveznicu, pokreni „Provjeru znanja” i riješi pripadajuće zadatke. </a:t>
            </a:r>
            <a:endParaRPr lang="hr-HR" sz="2600" i="1" dirty="0"/>
          </a:p>
        </p:txBody>
      </p:sp>
      <p:pic>
        <p:nvPicPr>
          <p:cNvPr id="10" name="Picture 2" descr="Vidi izvornu sliku">
            <a:hlinkClick r:id="rId4"/>
            <a:extLst>
              <a:ext uri="{FF2B5EF4-FFF2-40B4-BE49-F238E27FC236}">
                <a16:creationId xmlns="" xmlns:a16="http://schemas.microsoft.com/office/drawing/2014/main" id="{69ABD078-1F84-4227-A934-B23CCFD4A4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804788" y="4476300"/>
            <a:ext cx="2771312" cy="1385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20350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9383" y="172217"/>
            <a:ext cx="1232373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b="1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SELF</a:t>
            </a:r>
            <a:r>
              <a:rPr lang="hr-HR" sz="26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hr-HR" sz="2600" b="1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CHECK</a:t>
            </a:r>
            <a:r>
              <a:rPr lang="hr-HR" sz="26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3</a:t>
            </a:r>
          </a:p>
          <a:p>
            <a:endParaRPr lang="hr-HR" sz="2600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hr-HR" sz="2600" i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Vrijeme je da provjeriš koliko si uspješno usvojio/la gradivo 3. cjeline.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40582" y="1922653"/>
            <a:ext cx="4814231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/>
              <a:t>Open your book at </a:t>
            </a:r>
            <a:r>
              <a:rPr lang="hr-HR" sz="2600" dirty="0" err="1" smtClean="0"/>
              <a:t>page</a:t>
            </a:r>
            <a:r>
              <a:rPr lang="hr-HR" sz="2600" dirty="0" smtClean="0"/>
              <a:t> 55.</a:t>
            </a:r>
          </a:p>
          <a:p>
            <a:endParaRPr lang="hr-HR" sz="2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4900153" cy="6858001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4765" y="0"/>
            <a:ext cx="9755108" cy="6858000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8036755" y="4771103"/>
            <a:ext cx="3629219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600" dirty="0" err="1" smtClean="0"/>
              <a:t>Circle</a:t>
            </a:r>
            <a:r>
              <a:rPr lang="hr-HR" sz="2600" dirty="0" smtClean="0"/>
              <a:t> </a:t>
            </a:r>
            <a:r>
              <a:rPr lang="hr-HR" sz="2600" dirty="0" err="1" smtClean="0"/>
              <a:t>the</a:t>
            </a:r>
            <a:r>
              <a:rPr lang="hr-HR" sz="2600" dirty="0" smtClean="0"/>
              <a:t> </a:t>
            </a:r>
            <a:r>
              <a:rPr lang="hr-HR" sz="2600" dirty="0" err="1" smtClean="0"/>
              <a:t>correct</a:t>
            </a:r>
            <a:r>
              <a:rPr lang="hr-HR" sz="2600" dirty="0" smtClean="0"/>
              <a:t> </a:t>
            </a:r>
            <a:r>
              <a:rPr lang="hr-HR" sz="2600" dirty="0" err="1" smtClean="0"/>
              <a:t>answer</a:t>
            </a:r>
            <a:r>
              <a:rPr lang="hr-HR" sz="2600" dirty="0" smtClean="0"/>
              <a:t>.</a:t>
            </a:r>
          </a:p>
          <a:p>
            <a:r>
              <a:rPr lang="hr-HR" sz="2600" i="1" dirty="0" smtClean="0"/>
              <a:t>Zaokruži točan odgovor.</a:t>
            </a:r>
            <a:endParaRPr lang="hr-HR" sz="2600" i="1" dirty="0"/>
          </a:p>
        </p:txBody>
      </p:sp>
      <p:sp>
        <p:nvSpPr>
          <p:cNvPr id="22" name="Oval 21"/>
          <p:cNvSpPr/>
          <p:nvPr/>
        </p:nvSpPr>
        <p:spPr>
          <a:xfrm>
            <a:off x="1504335" y="958645"/>
            <a:ext cx="265471" cy="309716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4" name="Oval 23"/>
          <p:cNvSpPr/>
          <p:nvPr/>
        </p:nvSpPr>
        <p:spPr>
          <a:xfrm>
            <a:off x="1504332" y="3078853"/>
            <a:ext cx="265471" cy="309716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5" name="Oval 24"/>
          <p:cNvSpPr/>
          <p:nvPr/>
        </p:nvSpPr>
        <p:spPr>
          <a:xfrm>
            <a:off x="1504333" y="4252452"/>
            <a:ext cx="265471" cy="309716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6" name="Oval 25"/>
          <p:cNvSpPr/>
          <p:nvPr/>
        </p:nvSpPr>
        <p:spPr>
          <a:xfrm>
            <a:off x="1504332" y="5786284"/>
            <a:ext cx="265471" cy="309716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7" name="Oval 26"/>
          <p:cNvSpPr/>
          <p:nvPr/>
        </p:nvSpPr>
        <p:spPr>
          <a:xfrm>
            <a:off x="4551101" y="747252"/>
            <a:ext cx="260558" cy="275303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8" name="Oval 27"/>
          <p:cNvSpPr/>
          <p:nvPr/>
        </p:nvSpPr>
        <p:spPr>
          <a:xfrm>
            <a:off x="4560932" y="2330957"/>
            <a:ext cx="265471" cy="309716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9" name="Oval 28"/>
          <p:cNvSpPr/>
          <p:nvPr/>
        </p:nvSpPr>
        <p:spPr>
          <a:xfrm>
            <a:off x="4546188" y="3338246"/>
            <a:ext cx="265471" cy="309716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30" name="Oval 29"/>
          <p:cNvSpPr/>
          <p:nvPr/>
        </p:nvSpPr>
        <p:spPr>
          <a:xfrm>
            <a:off x="4546187" y="4341976"/>
            <a:ext cx="265471" cy="309716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31" name="Oval 30"/>
          <p:cNvSpPr/>
          <p:nvPr/>
        </p:nvSpPr>
        <p:spPr>
          <a:xfrm>
            <a:off x="4560932" y="6507853"/>
            <a:ext cx="265471" cy="309716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32" name="Oval 31"/>
          <p:cNvSpPr/>
          <p:nvPr/>
        </p:nvSpPr>
        <p:spPr>
          <a:xfrm>
            <a:off x="7456916" y="1027471"/>
            <a:ext cx="265471" cy="309716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3363813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6" grpId="0"/>
      <p:bldP spid="6" grpId="1"/>
      <p:bldP spid="21" grpId="0"/>
      <p:bldP spid="22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057506" y="2350357"/>
            <a:ext cx="665271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i="1" dirty="0" smtClean="0"/>
              <a:t>Napiši 5 novih riječi iz 3. cjeline koje si naučio/la.</a:t>
            </a:r>
            <a:endParaRPr lang="hr-HR" sz="2600" i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6557" y="0"/>
            <a:ext cx="4327172" cy="6332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87593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10559" y="418007"/>
            <a:ext cx="694158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sz="2600" dirty="0">
                <a:cs typeface="Helvetica" panose="020B0604020202020204" pitchFamily="34" charset="0"/>
              </a:rPr>
              <a:t>Procijeni vlastito znanje uz listu za samoprocjenu: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781349" y="1248422"/>
            <a:ext cx="13263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Znam imenovati i opisati školske predmete.</a:t>
            </a:r>
            <a:endParaRPr lang="hr-HR" dirty="0"/>
          </a:p>
        </p:txBody>
      </p:sp>
      <p:sp>
        <p:nvSpPr>
          <p:cNvPr id="7" name="TextBox 6"/>
          <p:cNvSpPr txBox="1"/>
          <p:nvPr/>
        </p:nvSpPr>
        <p:spPr>
          <a:xfrm>
            <a:off x="5397713" y="1265148"/>
            <a:ext cx="13263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Znam govoriti o svom rasporedu sati.</a:t>
            </a:r>
            <a:endParaRPr lang="hr-HR" dirty="0"/>
          </a:p>
        </p:txBody>
      </p:sp>
      <p:sp>
        <p:nvSpPr>
          <p:cNvPr id="8" name="TextBox 7"/>
          <p:cNvSpPr txBox="1"/>
          <p:nvPr/>
        </p:nvSpPr>
        <p:spPr>
          <a:xfrm>
            <a:off x="6889235" y="1248422"/>
            <a:ext cx="146147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Mogu pročitati i </a:t>
            </a:r>
            <a:r>
              <a:rPr lang="hr-HR" dirty="0" err="1" smtClean="0"/>
              <a:t>razumijeti</a:t>
            </a:r>
            <a:r>
              <a:rPr lang="hr-HR" dirty="0" smtClean="0"/>
              <a:t> priču o prijateljstvu.</a:t>
            </a:r>
            <a:endParaRPr lang="hr-HR" dirty="0"/>
          </a:p>
        </p:txBody>
      </p:sp>
      <p:sp>
        <p:nvSpPr>
          <p:cNvPr id="9" name="TextBox 8"/>
          <p:cNvSpPr txBox="1"/>
          <p:nvPr/>
        </p:nvSpPr>
        <p:spPr>
          <a:xfrm>
            <a:off x="8635467" y="792876"/>
            <a:ext cx="132636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Znam usmeno i pisano opisati školu i prijatelje iz razreda.</a:t>
            </a:r>
            <a:endParaRPr lang="hr-HR" dirty="0"/>
          </a:p>
        </p:txBody>
      </p:sp>
      <p:sp>
        <p:nvSpPr>
          <p:cNvPr id="10" name="TextBox 9"/>
          <p:cNvSpPr txBox="1"/>
          <p:nvPr/>
        </p:nvSpPr>
        <p:spPr>
          <a:xfrm>
            <a:off x="10262103" y="1202204"/>
            <a:ext cx="13263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Znam postaviti pitanja o dnevnoj rutini.</a:t>
            </a:r>
            <a:endParaRPr lang="hr-HR" dirty="0"/>
          </a:p>
        </p:txBody>
      </p:sp>
      <p:sp>
        <p:nvSpPr>
          <p:cNvPr id="11" name="TextBox 10"/>
          <p:cNvSpPr txBox="1"/>
          <p:nvPr/>
        </p:nvSpPr>
        <p:spPr>
          <a:xfrm>
            <a:off x="958900" y="3987053"/>
            <a:ext cx="13363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Mogu to samostalno učiniti.</a:t>
            </a:r>
            <a:endParaRPr lang="hr-HR" dirty="0"/>
          </a:p>
        </p:txBody>
      </p:sp>
      <p:sp>
        <p:nvSpPr>
          <p:cNvPr id="12" name="TextBox 11"/>
          <p:cNvSpPr txBox="1"/>
          <p:nvPr/>
        </p:nvSpPr>
        <p:spPr>
          <a:xfrm>
            <a:off x="958900" y="4910383"/>
            <a:ext cx="13363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Potrebna mi je manja pomoć.</a:t>
            </a:r>
            <a:endParaRPr lang="hr-HR" dirty="0"/>
          </a:p>
        </p:txBody>
      </p:sp>
      <p:sp>
        <p:nvSpPr>
          <p:cNvPr id="13" name="TextBox 12"/>
          <p:cNvSpPr txBox="1"/>
          <p:nvPr/>
        </p:nvSpPr>
        <p:spPr>
          <a:xfrm>
            <a:off x="958900" y="5820535"/>
            <a:ext cx="14085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Trebam to dodatno uvježbati.</a:t>
            </a:r>
            <a:endParaRPr lang="hr-HR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67476" y="2824201"/>
            <a:ext cx="9043518" cy="4033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73061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38618" y="480291"/>
            <a:ext cx="5837382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/>
              <a:t>Open your workbook at </a:t>
            </a:r>
            <a:r>
              <a:rPr lang="hr-HR" sz="2600" dirty="0" err="1" smtClean="0"/>
              <a:t>page</a:t>
            </a:r>
            <a:r>
              <a:rPr lang="hr-HR" sz="2600" dirty="0" smtClean="0"/>
              <a:t> 37 and complete the tasks.</a:t>
            </a:r>
          </a:p>
          <a:p>
            <a:r>
              <a:rPr lang="hr-HR" sz="2600" i="1" dirty="0" smtClean="0"/>
              <a:t>Otvori radnu bilježnicu na str. 37 i riješi zadatke.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752960" cy="6858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8727" y="1542895"/>
            <a:ext cx="11603258" cy="457768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729747" y="834233"/>
            <a:ext cx="921774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i="1" dirty="0" smtClean="0"/>
              <a:t>Pročitaj opise i napiši na crtu o kojem se školskom predmetu radi.</a:t>
            </a:r>
            <a:endParaRPr lang="hr-HR" sz="2600" i="1" dirty="0"/>
          </a:p>
        </p:txBody>
      </p:sp>
      <p:sp>
        <p:nvSpPr>
          <p:cNvPr id="15" name="TextBox 14"/>
          <p:cNvSpPr txBox="1"/>
          <p:nvPr/>
        </p:nvSpPr>
        <p:spPr>
          <a:xfrm>
            <a:off x="8257309" y="2403987"/>
            <a:ext cx="233203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b="1" dirty="0" err="1" smtClean="0">
                <a:solidFill>
                  <a:schemeClr val="accent1">
                    <a:lumMod val="50000"/>
                  </a:schemeClr>
                </a:solidFill>
              </a:rPr>
              <a:t>science</a:t>
            </a:r>
            <a:endParaRPr lang="hr-HR" sz="2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675180" y="3112649"/>
            <a:ext cx="233203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b="1" dirty="0" err="1" smtClean="0">
                <a:solidFill>
                  <a:schemeClr val="accent1">
                    <a:lumMod val="50000"/>
                  </a:schemeClr>
                </a:solidFill>
              </a:rPr>
              <a:t>history</a:t>
            </a:r>
            <a:endParaRPr lang="hr-HR" sz="2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610406" y="3661731"/>
            <a:ext cx="233203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b="1" dirty="0" err="1" smtClean="0">
                <a:solidFill>
                  <a:schemeClr val="accent1">
                    <a:lumMod val="50000"/>
                  </a:schemeClr>
                </a:solidFill>
              </a:rPr>
              <a:t>maths</a:t>
            </a:r>
            <a:endParaRPr lang="hr-HR" sz="2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559654" y="4281948"/>
            <a:ext cx="233203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b="1" dirty="0" smtClean="0">
                <a:solidFill>
                  <a:schemeClr val="accent1">
                    <a:lumMod val="50000"/>
                  </a:schemeClr>
                </a:solidFill>
              </a:rPr>
              <a:t>PE</a:t>
            </a:r>
            <a:endParaRPr lang="hr-HR" sz="2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575070" y="4924505"/>
            <a:ext cx="233203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b="1" dirty="0" smtClean="0">
                <a:solidFill>
                  <a:schemeClr val="accent1">
                    <a:lumMod val="50000"/>
                  </a:schemeClr>
                </a:solidFill>
              </a:rPr>
              <a:t>music</a:t>
            </a:r>
            <a:endParaRPr lang="hr-HR" sz="2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915439" y="5450847"/>
            <a:ext cx="233203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b="1" dirty="0" smtClean="0">
                <a:solidFill>
                  <a:schemeClr val="accent1">
                    <a:lumMod val="50000"/>
                  </a:schemeClr>
                </a:solidFill>
              </a:rPr>
              <a:t>Croatian</a:t>
            </a:r>
            <a:endParaRPr lang="hr-HR" sz="26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10336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819861" y="823378"/>
            <a:ext cx="649316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i="1" dirty="0" smtClean="0"/>
              <a:t>Koliko je sati? Nadopuni rečenice.</a:t>
            </a:r>
            <a:endParaRPr lang="hr-HR" sz="2600" i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3055" y="1770113"/>
            <a:ext cx="6957552" cy="355665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731342" y="3141406"/>
            <a:ext cx="3421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smtClean="0">
                <a:solidFill>
                  <a:schemeClr val="accent1">
                    <a:lumMod val="50000"/>
                  </a:schemeClr>
                </a:solidFill>
              </a:rPr>
              <a:t>         half                    past</a:t>
            </a:r>
            <a:endParaRPr lang="hr-HR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753837" y="3603071"/>
            <a:ext cx="3421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smtClean="0">
                <a:solidFill>
                  <a:schemeClr val="accent1">
                    <a:lumMod val="50000"/>
                  </a:schemeClr>
                </a:solidFill>
              </a:rPr>
              <a:t>         </a:t>
            </a:r>
            <a:r>
              <a:rPr lang="hr-HR" sz="2400" b="1" dirty="0" err="1" smtClean="0">
                <a:solidFill>
                  <a:schemeClr val="accent1">
                    <a:lumMod val="50000"/>
                  </a:schemeClr>
                </a:solidFill>
              </a:rPr>
              <a:t>quarter</a:t>
            </a:r>
            <a:r>
              <a:rPr lang="hr-HR" sz="2400" b="1" dirty="0" smtClean="0">
                <a:solidFill>
                  <a:schemeClr val="accent1">
                    <a:lumMod val="50000"/>
                  </a:schemeClr>
                </a:solidFill>
              </a:rPr>
              <a:t>                 to</a:t>
            </a:r>
            <a:endParaRPr lang="hr-HR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355630" y="4143367"/>
            <a:ext cx="357611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2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hr-HR" sz="2200" b="1" dirty="0" err="1" smtClean="0">
                <a:solidFill>
                  <a:schemeClr val="accent1">
                    <a:lumMod val="50000"/>
                  </a:schemeClr>
                </a:solidFill>
              </a:rPr>
              <a:t>twenty-five</a:t>
            </a:r>
            <a:r>
              <a:rPr lang="hr-HR" sz="2200" b="1" dirty="0" smtClean="0">
                <a:solidFill>
                  <a:schemeClr val="accent1">
                    <a:lumMod val="50000"/>
                  </a:schemeClr>
                </a:solidFill>
              </a:rPr>
              <a:t> (</a:t>
            </a:r>
            <a:r>
              <a:rPr lang="hr-HR" sz="2200" b="1" dirty="0" err="1" smtClean="0">
                <a:solidFill>
                  <a:schemeClr val="accent1">
                    <a:lumMod val="50000"/>
                  </a:schemeClr>
                </a:solidFill>
              </a:rPr>
              <a:t>minutes</a:t>
            </a:r>
            <a:r>
              <a:rPr lang="hr-HR" sz="2200" b="1" dirty="0" smtClean="0">
                <a:solidFill>
                  <a:schemeClr val="accent1">
                    <a:lumMod val="50000"/>
                  </a:schemeClr>
                </a:solidFill>
              </a:rPr>
              <a:t>)    past</a:t>
            </a:r>
            <a:endParaRPr lang="hr-HR" sz="2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016478" y="4652885"/>
            <a:ext cx="3421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smtClean="0">
                <a:solidFill>
                  <a:schemeClr val="accent1">
                    <a:lumMod val="50000"/>
                  </a:schemeClr>
                </a:solidFill>
              </a:rPr>
              <a:t>         </a:t>
            </a:r>
            <a:r>
              <a:rPr lang="hr-HR" sz="2400" b="1" dirty="0" err="1" smtClean="0">
                <a:solidFill>
                  <a:schemeClr val="accent1">
                    <a:lumMod val="50000"/>
                  </a:schemeClr>
                </a:solidFill>
              </a:rPr>
              <a:t>o’clock</a:t>
            </a:r>
            <a:endParaRPr lang="hr-HR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2070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  <p:bldP spid="12" grpId="0"/>
      <p:bldP spid="13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51205" y="1465006"/>
            <a:ext cx="8330775" cy="455233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42452" y="427703"/>
            <a:ext cx="797887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i="1" dirty="0" smtClean="0"/>
              <a:t>Nadopuni rečenice ponuđenim riječima.</a:t>
            </a:r>
            <a:endParaRPr lang="hr-HR" sz="26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5058697" y="2743200"/>
            <a:ext cx="187304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b="1" dirty="0" err="1" smtClean="0">
                <a:solidFill>
                  <a:schemeClr val="accent1">
                    <a:lumMod val="50000"/>
                  </a:schemeClr>
                </a:solidFill>
              </a:rPr>
              <a:t>get</a:t>
            </a:r>
            <a:endParaRPr lang="hr-HR" sz="2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52452" y="3288060"/>
            <a:ext cx="187304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b="1" dirty="0" smtClean="0">
                <a:solidFill>
                  <a:schemeClr val="accent1">
                    <a:lumMod val="50000"/>
                  </a:schemeClr>
                </a:solidFill>
              </a:rPr>
              <a:t>do</a:t>
            </a:r>
            <a:endParaRPr lang="hr-HR" sz="2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85652" y="3861619"/>
            <a:ext cx="187304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b="1" dirty="0" err="1" smtClean="0">
                <a:solidFill>
                  <a:schemeClr val="accent1">
                    <a:lumMod val="50000"/>
                  </a:schemeClr>
                </a:solidFill>
              </a:rPr>
              <a:t>have</a:t>
            </a:r>
            <a:endParaRPr lang="hr-HR" sz="2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72580" y="4365921"/>
            <a:ext cx="187304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b="1" dirty="0" smtClean="0">
                <a:solidFill>
                  <a:schemeClr val="accent1">
                    <a:lumMod val="50000"/>
                  </a:schemeClr>
                </a:solidFill>
              </a:rPr>
              <a:t>take</a:t>
            </a:r>
            <a:endParaRPr lang="hr-HR" sz="2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22174" y="4910781"/>
            <a:ext cx="187304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b="1" dirty="0" err="1" smtClean="0">
                <a:solidFill>
                  <a:schemeClr val="accent1">
                    <a:lumMod val="50000"/>
                  </a:schemeClr>
                </a:solidFill>
              </a:rPr>
              <a:t>go</a:t>
            </a:r>
            <a:endParaRPr lang="hr-HR" sz="2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72580" y="5488826"/>
            <a:ext cx="187304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b="1" dirty="0" err="1" smtClean="0">
                <a:solidFill>
                  <a:schemeClr val="accent1">
                    <a:lumMod val="50000"/>
                  </a:schemeClr>
                </a:solidFill>
              </a:rPr>
              <a:t>have</a:t>
            </a:r>
            <a:endParaRPr lang="hr-HR" sz="26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48460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" y="0"/>
            <a:ext cx="4852219" cy="682823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57091" y="508000"/>
            <a:ext cx="57912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/>
              <a:t>Open your workbook at </a:t>
            </a:r>
            <a:r>
              <a:rPr lang="hr-HR" sz="2600" dirty="0" err="1" smtClean="0"/>
              <a:t>page</a:t>
            </a:r>
            <a:r>
              <a:rPr lang="hr-HR" sz="2600" dirty="0" smtClean="0"/>
              <a:t> 38.</a:t>
            </a:r>
            <a:endParaRPr lang="hr-HR" sz="2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20146" y="1387730"/>
            <a:ext cx="6599771" cy="448212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19082" y="731279"/>
            <a:ext cx="780189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i="1" dirty="0" smtClean="0"/>
              <a:t>Nadopuni rečenice ponuđenim prijedlozima.</a:t>
            </a:r>
            <a:endParaRPr lang="hr-HR" sz="26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3583858" y="2772697"/>
            <a:ext cx="16370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err="1" smtClean="0">
                <a:solidFill>
                  <a:schemeClr val="accent1">
                    <a:lumMod val="50000"/>
                  </a:schemeClr>
                </a:solidFill>
              </a:rPr>
              <a:t>about</a:t>
            </a:r>
            <a:endParaRPr lang="hr-HR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02393" y="3251885"/>
            <a:ext cx="16370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err="1" smtClean="0">
                <a:solidFill>
                  <a:schemeClr val="accent1">
                    <a:lumMod val="50000"/>
                  </a:schemeClr>
                </a:solidFill>
              </a:rPr>
              <a:t>in</a:t>
            </a:r>
            <a:endParaRPr lang="hr-HR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82959" y="3795146"/>
            <a:ext cx="16370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err="1" smtClean="0">
                <a:solidFill>
                  <a:schemeClr val="accent1">
                    <a:lumMod val="50000"/>
                  </a:schemeClr>
                </a:solidFill>
              </a:rPr>
              <a:t>up</a:t>
            </a:r>
            <a:endParaRPr lang="hr-HR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99527" y="4256811"/>
            <a:ext cx="16370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smtClean="0">
                <a:solidFill>
                  <a:schemeClr val="accent1">
                    <a:lumMod val="50000"/>
                  </a:schemeClr>
                </a:solidFill>
              </a:rPr>
              <a:t>on</a:t>
            </a:r>
            <a:endParaRPr lang="hr-HR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323528" y="4800072"/>
            <a:ext cx="16370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smtClean="0">
                <a:solidFill>
                  <a:schemeClr val="accent1">
                    <a:lumMod val="50000"/>
                  </a:schemeClr>
                </a:solidFill>
              </a:rPr>
              <a:t>at</a:t>
            </a:r>
            <a:endParaRPr lang="hr-HR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157337" y="5279260"/>
            <a:ext cx="16370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err="1" smtClean="0">
                <a:solidFill>
                  <a:schemeClr val="accent1">
                    <a:lumMod val="50000"/>
                  </a:schemeClr>
                </a:solidFill>
              </a:rPr>
              <a:t>in</a:t>
            </a:r>
            <a:endParaRPr lang="hr-HR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76986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4611" y="707922"/>
            <a:ext cx="11947389" cy="312665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3458" y="215479"/>
            <a:ext cx="805261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i="1" dirty="0" smtClean="0"/>
              <a:t>Zaokruži točnu riječ.</a:t>
            </a:r>
            <a:endParaRPr lang="hr-HR" sz="2600" i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3458" y="4085303"/>
            <a:ext cx="4009008" cy="277269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665407" y="4976334"/>
            <a:ext cx="805261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i="1" dirty="0" smtClean="0"/>
              <a:t>Poveži odgovarajuće parove.</a:t>
            </a:r>
            <a:endParaRPr lang="hr-HR" sz="2600" i="1" dirty="0"/>
          </a:p>
        </p:txBody>
      </p:sp>
      <p:sp>
        <p:nvSpPr>
          <p:cNvPr id="8" name="Oval 7"/>
          <p:cNvSpPr/>
          <p:nvPr/>
        </p:nvSpPr>
        <p:spPr>
          <a:xfrm>
            <a:off x="1799303" y="1489587"/>
            <a:ext cx="588659" cy="427703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9" name="Oval 8"/>
          <p:cNvSpPr/>
          <p:nvPr/>
        </p:nvSpPr>
        <p:spPr>
          <a:xfrm>
            <a:off x="4901381" y="1496960"/>
            <a:ext cx="588659" cy="427703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0" name="Oval 9"/>
          <p:cNvSpPr/>
          <p:nvPr/>
        </p:nvSpPr>
        <p:spPr>
          <a:xfrm>
            <a:off x="5474016" y="1924663"/>
            <a:ext cx="440088" cy="492443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1" name="Oval 10"/>
          <p:cNvSpPr/>
          <p:nvPr/>
        </p:nvSpPr>
        <p:spPr>
          <a:xfrm>
            <a:off x="3583858" y="2385980"/>
            <a:ext cx="475588" cy="427703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2" name="Oval 11"/>
          <p:cNvSpPr/>
          <p:nvPr/>
        </p:nvSpPr>
        <p:spPr>
          <a:xfrm>
            <a:off x="2659625" y="2880050"/>
            <a:ext cx="732504" cy="427703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3" name="Oval 12"/>
          <p:cNvSpPr/>
          <p:nvPr/>
        </p:nvSpPr>
        <p:spPr>
          <a:xfrm>
            <a:off x="1273277" y="3392126"/>
            <a:ext cx="688258" cy="427703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4" name="Oval 13"/>
          <p:cNvSpPr/>
          <p:nvPr/>
        </p:nvSpPr>
        <p:spPr>
          <a:xfrm>
            <a:off x="8986683" y="1474837"/>
            <a:ext cx="588659" cy="427703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5" name="Oval 14"/>
          <p:cNvSpPr/>
          <p:nvPr/>
        </p:nvSpPr>
        <p:spPr>
          <a:xfrm>
            <a:off x="7211961" y="1989403"/>
            <a:ext cx="707923" cy="427703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6" name="Oval 15"/>
          <p:cNvSpPr/>
          <p:nvPr/>
        </p:nvSpPr>
        <p:spPr>
          <a:xfrm>
            <a:off x="10972800" y="1989403"/>
            <a:ext cx="353961" cy="427703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7" name="Oval 16"/>
          <p:cNvSpPr/>
          <p:nvPr/>
        </p:nvSpPr>
        <p:spPr>
          <a:xfrm>
            <a:off x="9930580" y="2452347"/>
            <a:ext cx="717755" cy="427703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8" name="Oval 17"/>
          <p:cNvSpPr/>
          <p:nvPr/>
        </p:nvSpPr>
        <p:spPr>
          <a:xfrm>
            <a:off x="10972800" y="2909549"/>
            <a:ext cx="588659" cy="427703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9" name="Oval 18"/>
          <p:cNvSpPr/>
          <p:nvPr/>
        </p:nvSpPr>
        <p:spPr>
          <a:xfrm>
            <a:off x="8911666" y="3337252"/>
            <a:ext cx="588659" cy="427703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0" name="TextBox 19"/>
          <p:cNvSpPr txBox="1"/>
          <p:nvPr/>
        </p:nvSpPr>
        <p:spPr>
          <a:xfrm>
            <a:off x="2770238" y="4699335"/>
            <a:ext cx="5112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</a:t>
            </a:r>
            <a:endParaRPr lang="hr-HR" sz="2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718619" y="5222555"/>
            <a:ext cx="5112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a</a:t>
            </a:r>
            <a:endParaRPr lang="hr-HR" sz="2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777613" y="5836587"/>
            <a:ext cx="5112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</a:t>
            </a:r>
            <a:endParaRPr lang="hr-HR" sz="2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54591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/>
      <p:bldP spid="21" grpId="0"/>
      <p:bldP spid="2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3401</TotalTime>
  <Words>250</Words>
  <Application>Microsoft Office PowerPoint</Application>
  <PresentationFormat>Custom</PresentationFormat>
  <Paragraphs>58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UNIT 3: School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1: Who am I?</dc:title>
  <dc:creator>Marina Komadina</dc:creator>
  <cp:lastModifiedBy>sk-sivos</cp:lastModifiedBy>
  <cp:revision>223</cp:revision>
  <dcterms:created xsi:type="dcterms:W3CDTF">2020-09-19T11:02:00Z</dcterms:created>
  <dcterms:modified xsi:type="dcterms:W3CDTF">2021-01-28T13:39:35Z</dcterms:modified>
</cp:coreProperties>
</file>